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333" r:id="rId3"/>
    <p:sldId id="327" r:id="rId4"/>
    <p:sldId id="330" r:id="rId5"/>
    <p:sldId id="331" r:id="rId6"/>
    <p:sldId id="334" r:id="rId7"/>
    <p:sldId id="335" r:id="rId8"/>
    <p:sldId id="336" r:id="rId9"/>
    <p:sldId id="33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D612B-E66C-484A-8FE7-CA264E5F3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04BA4E-E19F-4D7F-A547-4603D0FD32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F36276-A4E0-4D42-A8FB-DD3EF1320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238F-14B5-47B2-A12A-8DCE11FFDCD5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4366F-D537-4AFA-99CF-A4521B672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5ECE89-B444-4AD2-A513-3F4D51535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64253-6949-4C43-96AB-7206FD313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19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4CE1F-8761-4F99-A9C4-7D91BC7E1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58AB41-1B49-4D43-BF3A-6AC15AEE8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EA9EE2-EFB0-4544-AAB3-7626C8074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238F-14B5-47B2-A12A-8DCE11FFDCD5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3ACD85-263D-41C1-B760-ABC1C7A73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DC5FCC-449C-4B86-9957-9E8F1EA02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64253-6949-4C43-96AB-7206FD313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650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9DA055-6B4F-407A-A67D-6F433CC628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19386A-AB90-4626-A95C-F2FCC8074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E060D-10D2-459B-8B25-D6099815C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238F-14B5-47B2-A12A-8DCE11FFDCD5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8FE1A7-8401-4926-8F9A-153945E50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E818A-EAD5-4E63-B9D6-488695A63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64253-6949-4C43-96AB-7206FD313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673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2930D-8B5A-449D-B869-B99103FC0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FB80E-5830-4AF6-99D9-B2E960EE8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4A402-31DB-4AD5-88A6-6F5A80137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238F-14B5-47B2-A12A-8DCE11FFDCD5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B872E-EA09-4B30-AE6B-F20152599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2F546-7600-42A7-B4DC-6549892A8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64253-6949-4C43-96AB-7206FD313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213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77FB1-B899-4D6D-9C9F-962C2C3EC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5B30C-C1A8-4A4C-9457-4E13AD4C7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29E128-62DF-473F-817D-09BE07458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238F-14B5-47B2-A12A-8DCE11FFDCD5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0C21B-789C-4AB5-B0B1-41E0E154B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41694D-82C5-4C7D-9181-CAD162B96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64253-6949-4C43-96AB-7206FD313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81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3F65B-3A9A-4837-8354-4C3E05FA9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BF457-6699-4420-8520-C30AF7A560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6656A9-7891-4151-AE68-2C838ABB5D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334520-3D8D-4AB7-AB72-AA9DB6505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238F-14B5-47B2-A12A-8DCE11FFDCD5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53446B-29E8-42CE-B750-768CAA0E3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B89F1-E1DD-45ED-A5C4-6631ECEEA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64253-6949-4C43-96AB-7206FD313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880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FD72F-CA1D-47EB-A476-2672E86F3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C90631-0A73-44AE-B3AE-3850B5053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0A83FF-4780-4A7A-9234-F181C7E2B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FA14EF-660D-4804-B053-D50FE5441A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1F0239-B225-4825-B190-39B2B5E521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74879A-786A-4C82-A11B-D667C35B5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238F-14B5-47B2-A12A-8DCE11FFDCD5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D31B80-094D-4B20-AABC-F1548A161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BB8878-2C6E-4A69-8A95-564C436F7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64253-6949-4C43-96AB-7206FD313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321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35976-3706-430B-BE5E-8AEFDC069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8AE71F-D17A-441E-B3E8-99691253B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238F-14B5-47B2-A12A-8DCE11FFDCD5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5D0E3D-D7F3-45CB-BC0A-F10A08E6D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CB2AF9-1B01-4F8E-8D91-D8F290B2B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64253-6949-4C43-96AB-7206FD313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650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C1A85C-7675-4210-A7D5-AE5EAEDD5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238F-14B5-47B2-A12A-8DCE11FFDCD5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24DC2C-D2B2-4A1B-A272-B38787E93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1D0E2B-DCBB-4432-AC5E-EA7D17BBC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64253-6949-4C43-96AB-7206FD313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889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11E81-C622-4F3D-BE76-F67FA6013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A3E4A-D5B6-4218-9E21-939F2C968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702A93-BB92-4E51-9100-E353401F76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FD7DBC-8CBF-4A4E-ACBD-59F85475A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238F-14B5-47B2-A12A-8DCE11FFDCD5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556148-9B53-41F9-928C-7495BC5B3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30AFCE-5BFF-4260-9142-EBE470530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64253-6949-4C43-96AB-7206FD313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645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FD292-65C5-4785-A1FC-A3A174844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DC3D54-003B-4DAB-BAD8-886760ED3A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699142-7919-44EC-BEC6-A911324F7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46FC-E1C2-4A0F-BB4A-28A8528B7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238F-14B5-47B2-A12A-8DCE11FFDCD5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8B3156-50C4-4D29-9EF7-1626DE1C9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974DE9-6FB8-4FE1-BAFA-E3999B44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64253-6949-4C43-96AB-7206FD313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873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D1034E-7A8B-4076-9A56-8F62BFBD5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D64AEF-1368-47F2-9008-E7B7D92AC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51325-38C7-4783-B2D8-B1FB985754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0238F-14B5-47B2-A12A-8DCE11FFDCD5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AA2F51-0E35-4374-8197-D7DBA968B9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DF8B13-6E33-43F9-A64D-45A14DBDEE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64253-6949-4C43-96AB-7206FD313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987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vwatson@ncdaonline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F87AD-50CC-244F-6869-3673A6861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</a:rPr>
              <a:t>HUD CPD Program Update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E0AD2-A1EF-B05A-8647-1D33BA76A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>
                <a:solidFill>
                  <a:schemeClr val="bg1"/>
                </a:solidFill>
              </a:rPr>
              <a:t>CDBG Program Updates</a:t>
            </a:r>
          </a:p>
          <a:p>
            <a:pPr marL="0" indent="0" algn="ctr">
              <a:buNone/>
            </a:pPr>
            <a:endParaRPr lang="en-US" sz="48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Vicki Watson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NCDA Executive Director</a:t>
            </a:r>
          </a:p>
        </p:txBody>
      </p:sp>
    </p:spTree>
    <p:extLst>
      <p:ext uri="{BB962C8B-B14F-4D97-AF65-F5344CB8AC3E}">
        <p14:creationId xmlns:p14="http://schemas.microsoft.com/office/powerpoint/2010/main" val="905442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D2F47-7824-79DF-FAD5-19D966D9A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ROAD to Housing Act – CDBG Provision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7225CE7-F7DB-4E98-A185-F1BCCBB07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515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Section 206 (Build Now Act) of the ROAD to Housing Act</a:t>
            </a:r>
          </a:p>
          <a:p>
            <a:pPr lvl="1"/>
            <a:r>
              <a:rPr lang="en-US" sz="2800" dirty="0">
                <a:solidFill>
                  <a:schemeClr val="bg1"/>
                </a:solidFill>
              </a:rPr>
              <a:t>15-year pilot program</a:t>
            </a:r>
          </a:p>
          <a:p>
            <a:pPr lvl="1"/>
            <a:r>
              <a:rPr lang="en-US" sz="2800" dirty="0">
                <a:solidFill>
                  <a:schemeClr val="bg1"/>
                </a:solidFill>
              </a:rPr>
              <a:t>Funding boost for CDBG grantees that increase local housing supply</a:t>
            </a:r>
          </a:p>
          <a:p>
            <a:pPr lvl="1"/>
            <a:r>
              <a:rPr lang="en-US" sz="2800" dirty="0">
                <a:solidFill>
                  <a:schemeClr val="bg1"/>
                </a:solidFill>
              </a:rPr>
              <a:t>10% cut to CDBG allocation for grantees that do not increase local housing supply</a:t>
            </a:r>
          </a:p>
          <a:p>
            <a:pPr lvl="1"/>
            <a:r>
              <a:rPr lang="en-US" sz="2800" dirty="0">
                <a:solidFill>
                  <a:schemeClr val="bg1"/>
                </a:solidFill>
              </a:rPr>
              <a:t>We do not know how many CDBG grantees will be affected by this measure</a:t>
            </a:r>
          </a:p>
          <a:p>
            <a:pPr lvl="1"/>
            <a:r>
              <a:rPr lang="en-US" sz="2800" dirty="0">
                <a:solidFill>
                  <a:schemeClr val="bg1"/>
                </a:solidFill>
              </a:rPr>
              <a:t>NCDA does not support CDBG grantees losing funding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426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E20D5-74A3-419A-4683-44C9631EA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1A213-5AD7-1133-A2E7-34A5120FE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</a:rPr>
              <a:t>Housing for the 21</a:t>
            </a:r>
            <a:r>
              <a:rPr lang="en-US" sz="5400" b="1" baseline="30000" dirty="0">
                <a:solidFill>
                  <a:schemeClr val="bg1"/>
                </a:solidFill>
              </a:rPr>
              <a:t>st</a:t>
            </a:r>
            <a:r>
              <a:rPr lang="en-US" sz="5400" b="1" dirty="0">
                <a:solidFill>
                  <a:schemeClr val="bg1"/>
                </a:solidFill>
              </a:rPr>
              <a:t> Century Act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AA32C1-E0C0-114B-D23E-03DB9C0A8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Section 202 – Community Development Block Grant (CDBG) Program </a:t>
            </a:r>
          </a:p>
          <a:p>
            <a:r>
              <a:rPr lang="en-US" dirty="0">
                <a:solidFill>
                  <a:schemeClr val="bg1"/>
                </a:solidFill>
              </a:rPr>
              <a:t>Report on land use barriers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Inclusion in CDBG grantees’ consolidated plans</a:t>
            </a:r>
          </a:p>
          <a:p>
            <a:r>
              <a:rPr lang="en-US" dirty="0">
                <a:solidFill>
                  <a:schemeClr val="bg1"/>
                </a:solidFill>
              </a:rPr>
              <a:t>Affordable housing construction in CDBG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New, eligible activity</a:t>
            </a:r>
          </a:p>
          <a:p>
            <a:r>
              <a:rPr lang="en-US" dirty="0">
                <a:solidFill>
                  <a:schemeClr val="bg1"/>
                </a:solidFill>
              </a:rPr>
              <a:t>Land database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Publicly available, searchable database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787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21F6A-1F63-DB42-A566-C4A8FF835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CDBG Proposed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CBD41-7899-D7F6-00DC-E397A5304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>
                <a:solidFill>
                  <a:schemeClr val="bg1"/>
                </a:solidFill>
              </a:rPr>
              <a:t>Timeline</a:t>
            </a:r>
          </a:p>
          <a:p>
            <a:r>
              <a:rPr lang="en-US" dirty="0">
                <a:solidFill>
                  <a:schemeClr val="bg1"/>
                </a:solidFill>
              </a:rPr>
              <a:t>January 10, 2024 – HUD released CDBG proposed rule</a:t>
            </a:r>
          </a:p>
          <a:p>
            <a:r>
              <a:rPr lang="en-US" dirty="0">
                <a:solidFill>
                  <a:schemeClr val="bg1"/>
                </a:solidFill>
              </a:rPr>
              <a:t>March 11, 2024 – public comments received</a:t>
            </a:r>
          </a:p>
          <a:p>
            <a:r>
              <a:rPr lang="en-US" dirty="0">
                <a:solidFill>
                  <a:schemeClr val="bg1"/>
                </a:solidFill>
              </a:rPr>
              <a:t>March-December 2024 – HUD review of comments, possible rule modification</a:t>
            </a:r>
          </a:p>
          <a:p>
            <a:r>
              <a:rPr lang="en-US" dirty="0">
                <a:solidFill>
                  <a:schemeClr val="bg1"/>
                </a:solidFill>
              </a:rPr>
              <a:t>January 2025 – final rule was set to be published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052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4A7EE-F81D-3121-DBE9-DDD63E042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CDBG Proposed Rule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F5E2C-2316-8F46-2418-3EC51EC78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Replaces the timeliness standard</a:t>
            </a:r>
          </a:p>
          <a:p>
            <a:r>
              <a:rPr lang="en-US" sz="3200" dirty="0">
                <a:solidFill>
                  <a:schemeClr val="bg1"/>
                </a:solidFill>
              </a:rPr>
              <a:t>Updates the economic development section of the program</a:t>
            </a:r>
          </a:p>
          <a:p>
            <a:pPr lvl="1"/>
            <a:r>
              <a:rPr lang="en-US" sz="3200" dirty="0">
                <a:solidFill>
                  <a:schemeClr val="bg1"/>
                </a:solidFill>
              </a:rPr>
              <a:t>Updates public benefits standards</a:t>
            </a:r>
          </a:p>
          <a:p>
            <a:pPr lvl="2"/>
            <a:r>
              <a:rPr lang="en-US" sz="3200" dirty="0">
                <a:solidFill>
                  <a:schemeClr val="bg1"/>
                </a:solidFill>
              </a:rPr>
              <a:t>Eliminates the aggregate standard, raises the individual standard</a:t>
            </a:r>
          </a:p>
          <a:p>
            <a:pPr lvl="1"/>
            <a:r>
              <a:rPr lang="en-US" sz="3200" dirty="0">
                <a:solidFill>
                  <a:schemeClr val="bg1"/>
                </a:solidFill>
              </a:rPr>
              <a:t>Simplifies job documentation</a:t>
            </a:r>
          </a:p>
          <a:p>
            <a:pPr lvl="1"/>
            <a:r>
              <a:rPr lang="en-US" sz="3200" dirty="0">
                <a:solidFill>
                  <a:schemeClr val="bg1"/>
                </a:solidFill>
              </a:rPr>
              <a:t>Flexible slum/blight criteria</a:t>
            </a:r>
          </a:p>
        </p:txBody>
      </p:sp>
    </p:spTree>
    <p:extLst>
      <p:ext uri="{BB962C8B-B14F-4D97-AF65-F5344CB8AC3E}">
        <p14:creationId xmlns:p14="http://schemas.microsoft.com/office/powerpoint/2010/main" val="1585832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6A0CE-3D7A-69ED-AF58-F8F885F24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NSPIRE (National Standards for the Physical Inspection of Real Estate)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CAB37-28B3-707A-DB33-6EA3AFACD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Replaces older standards (HQS/UPCS) with new inspection standards that emphasize health, safety, and higher-quality housing</a:t>
            </a:r>
          </a:p>
          <a:p>
            <a:r>
              <a:rPr lang="en-US" sz="3200" dirty="0">
                <a:solidFill>
                  <a:schemeClr val="bg1"/>
                </a:solidFill>
              </a:rPr>
              <a:t>NSPIRE applies to housing assisted with CDBG funds</a:t>
            </a:r>
          </a:p>
          <a:p>
            <a:r>
              <a:rPr lang="en-US" sz="3200" dirty="0">
                <a:solidFill>
                  <a:schemeClr val="bg1"/>
                </a:solidFill>
              </a:rPr>
              <a:t>Compliance date: October 1, 2026</a:t>
            </a:r>
          </a:p>
        </p:txBody>
      </p:sp>
    </p:spTree>
    <p:extLst>
      <p:ext uri="{BB962C8B-B14F-4D97-AF65-F5344CB8AC3E}">
        <p14:creationId xmlns:p14="http://schemas.microsoft.com/office/powerpoint/2010/main" val="2935625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983BF-BEA8-EED5-42A3-E49C5147D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Housing Opportunity Through Modernization Act (HOTMA)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9EE1C-04F8-78C6-8769-70B82AE56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bg1"/>
                </a:solidFill>
              </a:rPr>
              <a:t>HOTMA applies to all HUD CPD programs, including CDBG.</a:t>
            </a:r>
          </a:p>
          <a:p>
            <a:pPr lvl="0"/>
            <a:r>
              <a:rPr lang="en-US" sz="3200" dirty="0">
                <a:solidFill>
                  <a:schemeClr val="bg1"/>
                </a:solidFill>
              </a:rPr>
              <a:t>Income definitions – changes how annual income is calculated, including new extensions and deductions</a:t>
            </a:r>
          </a:p>
          <a:p>
            <a:pPr lvl="0"/>
            <a:r>
              <a:rPr lang="en-US" sz="3200" dirty="0">
                <a:solidFill>
                  <a:schemeClr val="bg1"/>
                </a:solidFill>
              </a:rPr>
              <a:t>Asset rules: new limits and definitions for “net family assets”</a:t>
            </a:r>
          </a:p>
          <a:p>
            <a:r>
              <a:rPr lang="en-US" sz="3200" dirty="0">
                <a:solidFill>
                  <a:schemeClr val="bg1"/>
                </a:solidFill>
              </a:rPr>
              <a:t>Compliance date: January 1, 2027, for HUD CPD grantees.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97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81F75-3CB7-BDA0-2CF3-64CA39364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HUD Notice – PRWORA – Interpretation of “Federal Public Benefit”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F9816-93AC-2200-9164-A717DE8A0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Overview</a:t>
            </a:r>
          </a:p>
          <a:p>
            <a:r>
              <a:rPr lang="en-US" dirty="0">
                <a:solidFill>
                  <a:schemeClr val="bg1"/>
                </a:solidFill>
              </a:rPr>
              <a:t>Notice released November 26, 2026</a:t>
            </a:r>
          </a:p>
          <a:p>
            <a:r>
              <a:rPr lang="en-US" dirty="0">
                <a:solidFill>
                  <a:schemeClr val="bg1"/>
                </a:solidFill>
              </a:rPr>
              <a:t>What is PRWORA?</a:t>
            </a:r>
          </a:p>
          <a:p>
            <a:r>
              <a:rPr lang="en-US" dirty="0">
                <a:solidFill>
                  <a:schemeClr val="bg1"/>
                </a:solidFill>
              </a:rPr>
              <a:t>HUD grant programs (including CDBG) are considered federal public benefits and subject to PRWORA’s eligibility and immigration verification requirements. </a:t>
            </a:r>
          </a:p>
          <a:p>
            <a:r>
              <a:rPr lang="en-US" dirty="0">
                <a:solidFill>
                  <a:schemeClr val="bg1"/>
                </a:solidFill>
              </a:rPr>
              <a:t>Direct assistance to an individual or household subject to PRWORA, area-wide benefits not subject to PRWORA.</a:t>
            </a:r>
          </a:p>
          <a:p>
            <a:r>
              <a:rPr lang="en-US" dirty="0">
                <a:solidFill>
                  <a:schemeClr val="bg1"/>
                </a:solidFill>
              </a:rPr>
              <a:t>State and local government grantees are responsible for ensuring compliance with PRWORA.</a:t>
            </a:r>
          </a:p>
          <a:p>
            <a:r>
              <a:rPr lang="en-US" dirty="0">
                <a:solidFill>
                  <a:schemeClr val="bg1"/>
                </a:solidFill>
              </a:rPr>
              <a:t>Emergency services remain largely exempt.</a:t>
            </a:r>
          </a:p>
          <a:p>
            <a:r>
              <a:rPr lang="en-US" dirty="0">
                <a:solidFill>
                  <a:schemeClr val="bg1"/>
                </a:solidFill>
              </a:rPr>
              <a:t>Additional implementation guidance from HUD is pending.</a:t>
            </a:r>
          </a:p>
        </p:txBody>
      </p:sp>
    </p:spTree>
    <p:extLst>
      <p:ext uri="{BB962C8B-B14F-4D97-AF65-F5344CB8AC3E}">
        <p14:creationId xmlns:p14="http://schemas.microsoft.com/office/powerpoint/2010/main" val="2842451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54290-B532-AF88-74DD-A23CADC90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03EEB-5413-A026-504B-CC51EBD14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vwatson@ncdaonline.org</a:t>
            </a:r>
            <a:endParaRPr lang="en-US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323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1240</TotalTime>
  <Words>413</Words>
  <Application>Microsoft Office PowerPoint</Application>
  <PresentationFormat>Widescreen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HUD CPD Program Update Session</vt:lpstr>
      <vt:lpstr>ROAD to Housing Act – CDBG Provision</vt:lpstr>
      <vt:lpstr>Housing for the 21st Century Act</vt:lpstr>
      <vt:lpstr>CDBG Proposed Rule</vt:lpstr>
      <vt:lpstr>CDBG Proposed Rule Content</vt:lpstr>
      <vt:lpstr>NSPIRE (National Standards for the Physical Inspection of Real Estate)</vt:lpstr>
      <vt:lpstr>Housing Opportunity Through Modernization Act (HOTMA)</vt:lpstr>
      <vt:lpstr>HUD Notice – PRWORA – Interpretation of “Federal Public Benefit”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NCDA PowerPoint Template</dc:title>
  <dc:creator>Vicki Watson</dc:creator>
  <cp:lastModifiedBy>Welfley, Jim</cp:lastModifiedBy>
  <cp:revision>63</cp:revision>
  <dcterms:created xsi:type="dcterms:W3CDTF">2022-02-23T18:33:08Z</dcterms:created>
  <dcterms:modified xsi:type="dcterms:W3CDTF">2026-02-04T19:17:22Z</dcterms:modified>
</cp:coreProperties>
</file>